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71" r:id="rId5"/>
    <p:sldId id="272" r:id="rId6"/>
    <p:sldId id="277" r:id="rId7"/>
    <p:sldId id="278" r:id="rId8"/>
    <p:sldId id="259" r:id="rId9"/>
    <p:sldId id="279" r:id="rId10"/>
    <p:sldId id="261" r:id="rId11"/>
    <p:sldId id="280" r:id="rId12"/>
    <p:sldId id="276" r:id="rId13"/>
    <p:sldId id="257" r:id="rId14"/>
    <p:sldId id="262" r:id="rId15"/>
    <p:sldId id="281" r:id="rId16"/>
    <p:sldId id="273" r:id="rId17"/>
    <p:sldId id="274" r:id="rId18"/>
    <p:sldId id="282" r:id="rId19"/>
    <p:sldId id="264" r:id="rId20"/>
    <p:sldId id="283" r:id="rId21"/>
    <p:sldId id="269" r:id="rId22"/>
    <p:sldId id="270" r:id="rId23"/>
    <p:sldId id="26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DB23-755A-42D8-9F3F-B0CABA568D36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1F4D-410D-49BC-9A92-8DB8891BF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DB23-755A-42D8-9F3F-B0CABA568D36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1F4D-410D-49BC-9A92-8DB8891BF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DB23-755A-42D8-9F3F-B0CABA568D36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1F4D-410D-49BC-9A92-8DB8891BF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994721-737F-49F3-94F1-DC7FE7EAEF9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916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4E514-E932-4FAD-A5AF-FD0DB2E1B17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95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CE2DB-92BD-4C5A-8C00-E39C32A1ED2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4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EB77F-A42F-4A7C-80A3-986197DD154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99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EA5E6C-CF08-45D3-9A3C-31ED6327139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99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8B790D-E9C1-492D-934F-0166CD31203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16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0F81B-CD7A-4A7C-B713-8157296F980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86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46D02-B1A6-4CEB-A310-11BE0555E0C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DB23-755A-42D8-9F3F-B0CABA568D36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1F4D-410D-49BC-9A92-8DB8891BF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579D8-36EE-47C4-9732-B842CE82D2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02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23285-571D-4B7E-A34D-7B74851491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14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E1473-800D-4921-A91D-79BD6ABAC89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37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62DCE4-7426-4DEB-8486-CECC045D40D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DB23-755A-42D8-9F3F-B0CABA568D36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1F4D-410D-49BC-9A92-8DB8891BF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DB23-755A-42D8-9F3F-B0CABA568D36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1F4D-410D-49BC-9A92-8DB8891BF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DB23-755A-42D8-9F3F-B0CABA568D36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1F4D-410D-49BC-9A92-8DB8891BF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DB23-755A-42D8-9F3F-B0CABA568D36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1F4D-410D-49BC-9A92-8DB8891BF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DB23-755A-42D8-9F3F-B0CABA568D36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1F4D-410D-49BC-9A92-8DB8891BF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DB23-755A-42D8-9F3F-B0CABA568D36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1F4D-410D-49BC-9A92-8DB8891BF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DB23-755A-42D8-9F3F-B0CABA568D36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1F4D-410D-49BC-9A92-8DB8891BF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DB23-755A-42D8-9F3F-B0CABA568D36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31F4D-410D-49BC-9A92-8DB8891BF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D9E846-F7AA-4A36-BB6B-858089225EDF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561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561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561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561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561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561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561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561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561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562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62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562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563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563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564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564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4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6" y="324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4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6" y="174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4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4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5" y="889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4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8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5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5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5" y="134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5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636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5" y="116632"/>
            <a:ext cx="6230009" cy="2488299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Рекомендации  </a:t>
            </a:r>
            <a:r>
              <a:rPr lang="ru-RU" sz="3600" b="1" i="1" dirty="0">
                <a:solidFill>
                  <a:srgbClr val="C00000"/>
                </a:solidFill>
              </a:rPr>
              <a:t>родителям по  психологической  поддержке ребенка  накануне экзаменов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44008" y="4365104"/>
            <a:ext cx="4176464" cy="1944216"/>
          </a:xfrm>
        </p:spPr>
        <p:txBody>
          <a:bodyPr/>
          <a:lstStyle/>
          <a:p>
            <a:r>
              <a:rPr lang="ru-RU" dirty="0" smtClean="0"/>
              <a:t>Жданова Светлана Викторовна, </a:t>
            </a:r>
          </a:p>
          <a:p>
            <a:r>
              <a:rPr lang="ru-RU" dirty="0" smtClean="0"/>
              <a:t>педагог-психолог МБОУ «СТШ»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996952"/>
            <a:ext cx="4407790" cy="3133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056784" cy="100811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Психофизиологическая  </a:t>
            </a:r>
            <a:r>
              <a:rPr lang="ru-RU" sz="3200" b="1" dirty="0">
                <a:solidFill>
                  <a:srgbClr val="FF0000"/>
                </a:solidFill>
              </a:rPr>
              <a:t>помощь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626424" cy="4361656"/>
          </a:xfrm>
        </p:spPr>
        <p:txBody>
          <a:bodyPr/>
          <a:lstStyle/>
          <a:p>
            <a:r>
              <a:rPr lang="ru-RU" sz="2200" dirty="0"/>
              <a:t>В перерыве лучше заняться не умственной, а физической деятельностью: помыть посуду, громко спеть свою любимую песню, потанцевать, слепить из газеты свое настроение, порисовать, сходить на прогулку.</a:t>
            </a:r>
          </a:p>
          <a:p>
            <a:endParaRPr lang="ru-RU" sz="2200" dirty="0"/>
          </a:p>
          <a:p>
            <a:r>
              <a:rPr lang="ru-RU" sz="2200" dirty="0"/>
              <a:t> Готовясь к экзаменам, не забывать о полноценном сне (интервал  с 22 до </a:t>
            </a:r>
            <a:r>
              <a:rPr lang="ru-RU" sz="2200" dirty="0" smtClean="0"/>
              <a:t>24 </a:t>
            </a:r>
            <a:r>
              <a:rPr lang="ru-RU" sz="2200" dirty="0"/>
              <a:t>часов приравнивается к 4 часам полноценного сна).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4653136"/>
            <a:ext cx="2645893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33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870700" cy="972344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ПИТАНИЕ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088976"/>
            <a:ext cx="770485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</a:t>
            </a:r>
            <a:r>
              <a:rPr lang="ru-RU" sz="2400" dirty="0" smtClean="0"/>
              <a:t>о </a:t>
            </a:r>
            <a:r>
              <a:rPr lang="ru-RU" sz="2400" dirty="0"/>
              <a:t>время интенсивного умственного напряжения </a:t>
            </a:r>
            <a:r>
              <a:rPr lang="ru-RU" sz="2400" dirty="0" smtClean="0"/>
              <a:t>ученику </a:t>
            </a:r>
            <a:r>
              <a:rPr lang="ru-RU" sz="2400" dirty="0"/>
              <a:t>необходима питательная и разнообразная пища, сбалансированный комплекс витаминов. Такие продукты, как рыба, творог, орехи, курага стимулируют работу </a:t>
            </a:r>
            <a:r>
              <a:rPr lang="ru-RU" sz="2400" dirty="0">
                <a:solidFill>
                  <a:srgbClr val="00B050"/>
                </a:solidFill>
              </a:rPr>
              <a:t>головного мозга</a:t>
            </a:r>
            <a:r>
              <a:rPr lang="ru-RU" sz="2400" dirty="0"/>
              <a:t>. </a:t>
            </a:r>
            <a:r>
              <a:rPr lang="ru-RU" sz="2400" dirty="0" smtClean="0"/>
              <a:t>Необходимо избегать </a:t>
            </a:r>
            <a:r>
              <a:rPr lang="ru-RU" sz="2400" dirty="0"/>
              <a:t>сахара, </a:t>
            </a:r>
            <a:r>
              <a:rPr lang="ru-RU" sz="2400" dirty="0" smtClean="0"/>
              <a:t>конфет</a:t>
            </a:r>
            <a:r>
              <a:rPr lang="ru-RU" sz="2400" dirty="0"/>
              <a:t>, </a:t>
            </a:r>
            <a:r>
              <a:rPr lang="ru-RU" sz="2400" dirty="0" smtClean="0"/>
              <a:t>печенья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 smtClean="0">
                <a:solidFill>
                  <a:srgbClr val="00B050"/>
                </a:solidFill>
              </a:rPr>
              <a:t>Память</a:t>
            </a:r>
            <a:r>
              <a:rPr lang="ru-RU" sz="2400" dirty="0"/>
              <a:t>: морковь с растительным маслом, ананасовый сок</a:t>
            </a:r>
          </a:p>
          <a:p>
            <a:pPr algn="just"/>
            <a:r>
              <a:rPr lang="ru-RU" sz="2400" dirty="0">
                <a:solidFill>
                  <a:srgbClr val="00B050"/>
                </a:solidFill>
              </a:rPr>
              <a:t>Концентрация внимания</a:t>
            </a:r>
            <a:r>
              <a:rPr lang="ru-RU" sz="2400" dirty="0"/>
              <a:t>: креветки, орехи</a:t>
            </a:r>
          </a:p>
          <a:p>
            <a:pPr algn="just"/>
            <a:r>
              <a:rPr lang="ru-RU" sz="2400" dirty="0">
                <a:solidFill>
                  <a:srgbClr val="00B050"/>
                </a:solidFill>
              </a:rPr>
              <a:t>«+» эмоции</a:t>
            </a:r>
            <a:r>
              <a:rPr lang="ru-RU" sz="2400" dirty="0"/>
              <a:t>: бананы, клубника</a:t>
            </a:r>
          </a:p>
          <a:p>
            <a:pPr algn="just"/>
            <a:r>
              <a:rPr lang="ru-RU" sz="2400" dirty="0">
                <a:solidFill>
                  <a:srgbClr val="00B050"/>
                </a:solidFill>
              </a:rPr>
              <a:t>Свежесть мысли</a:t>
            </a:r>
            <a:r>
              <a:rPr lang="ru-RU" sz="2400" dirty="0"/>
              <a:t>: свежая капуста, лимон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22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&amp;YAcy;&amp;Dcy;&amp;Rcy;&amp;Ocy; &amp;Gcy;&amp;Rcy;&amp;IEcy;&amp;TScy;&amp;Kcy;&amp;Ocy;&amp;Gcy;&amp;Ocy; &amp;Ocy;&amp;Rcy;&amp;IEcy;&amp;KHcy;&amp;Acy; (&amp;scy;&amp;vcy;&amp;iecy;&amp;tcy;&amp;lcy;&amp;acy;&amp;yacy; &amp;bcy;&amp;acy;&amp;bcy;&amp;ocy;&amp;chcy;&amp;kcy;&amp;acy;, 1/4, &amp;mcy;&amp;icy;&amp;kcy;&amp;s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681" y="3212977"/>
            <a:ext cx="4079280" cy="3610608"/>
          </a:xfrm>
          <a:prstGeom prst="rect">
            <a:avLst/>
          </a:prstGeom>
          <a:noFill/>
        </p:spPr>
      </p:pic>
      <p:pic>
        <p:nvPicPr>
          <p:cNvPr id="10244" name="Picture 4" descr="&amp;Acy;&amp;rcy;&amp;ocy;&amp;mcy;&amp;acy;&amp;tcy;&amp;icy;&amp;zcy;&amp;acy;&amp;tcy;&amp;ocy;&amp;rcy; &amp;dcy;&amp;lcy;&amp;yacy; &amp;mcy;&amp;ycy;&amp;lcy;&amp;acy; - &amp;Gcy;&amp;rcy;&amp;iecy;&amp;jcy;&amp;pcy;&amp;fcy;&amp;rcy;&amp;ucy;&amp;tcy; ( &amp;pcy;&amp;icy;&amp;shchcy;&amp;iecy;&amp;vcy;&amp;ocy;&amp;jcy; ) - &amp;Acy;&amp;rcy;&amp;ocy;&amp;mcy;&amp;acy;&amp;tcy;&amp;icy;&amp;zcy;&amp;acy;&amp;tcy;&amp;ocy;&amp;rcy;,&amp;mcy;&amp;ycy;&amp;lcy;&amp;softcy;&amp;ncy;&amp;acy;&amp;yacy; &amp;ocy;&amp;scy;&amp;ncy;&amp;ocy;&amp;v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56647"/>
            <a:ext cx="3641884" cy="284388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12858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Обратите внимание на питание ребенка</a:t>
            </a:r>
          </a:p>
        </p:txBody>
      </p:sp>
      <p:pic>
        <p:nvPicPr>
          <p:cNvPr id="10248" name="Picture 8" descr="&amp;Kcy;&amp;icy;&amp;shcy;&amp;iecy;&amp;chcy;&amp;ncy;&amp;icy;&amp;kcy;&amp;acy; &amp;Rcy;&amp;iecy;&amp;tscy;&amp;iecy;&amp;pcy;&amp;tcy;&amp;ucy;&amp;rcy;&amp;acy; &amp;vcy;&amp;rcy;&amp;acy;&amp;ch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9604" y="3800530"/>
            <a:ext cx="4120094" cy="2843180"/>
          </a:xfrm>
          <a:prstGeom prst="rect">
            <a:avLst/>
          </a:prstGeom>
          <a:noFill/>
        </p:spPr>
      </p:pic>
      <p:pic>
        <p:nvPicPr>
          <p:cNvPr id="10250" name="Picture 10" descr="&amp;Pcy;&amp;rcy;&amp;ocy;&amp;dcy;&amp;acy;&amp;mcy;: &amp;tcy;&amp;vcy;&amp;ocy;&amp;rcy;&amp;ocy;&amp;gcy; &amp;ocy;&amp;tcy; &amp;Pcy;&amp;rcy;&amp;ocy;&amp;icy;&amp;zcy;&amp;vcy;&amp;ocy;&amp;dcy;&amp;icy;&amp;tcy;&amp;iecy;&amp;lcy;&amp;yacy; &amp;vcy; &amp;Mcy;&amp;ocy;&amp;scy;&amp;kcy;&amp;vcy;&amp;ie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928670"/>
            <a:ext cx="3778149" cy="2755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&amp;Tcy;&amp;iecy;&amp;khcy;&amp;ncy;&amp;icy;&amp;kcy;&amp;acy; &quot;&amp;Scy;&amp;Tcy;&amp;Acy;&amp;Kcy;&amp;Acy;&amp;Ncy; &amp;Vcy;&amp;Ocy;&amp;Dcy;&amp;Ycy;&quot;. . &amp;Acy;&amp;ncy;&amp;gcy;&amp;iecy;&amp;lcy;&amp;icy;&amp;ncy;&amp;acy; &amp;Scy;&amp;vcy;&amp;iecy;&amp;tcy;&amp;lcy;&amp;ocy;&amp;vcy;&amp;acy; - &amp;pcy;&amp;ocy;&amp;mcy;&amp;ocy;&amp;gcy;&amp;acy;&amp;iecy;&amp;tcy; &amp;vcy;&amp;ncy;&amp;iecy;&amp;scy;&amp;tcy;&amp;i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429000"/>
            <a:ext cx="449118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1736" y="274638"/>
            <a:ext cx="657226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Для активной работы мозга требуется много жидкости</a:t>
            </a:r>
          </a:p>
        </p:txBody>
      </p:sp>
      <p:pic>
        <p:nvPicPr>
          <p:cNvPr id="19458" name="Picture 2" descr="&amp;ZHcy;&amp;icy;&amp;dcy;&amp;kcy;&amp;ocy;&amp;scy;&amp;tcy;&amp;icy; &amp;dcy;&amp;lcy;&amp;yacy; &amp;mcy;&amp;ncy;&amp;ocy;&amp;gcy;&amp;ocy;&amp;rcy;&amp;acy;&amp;zcy;&amp;ocy;&amp;vcy;&amp;ycy;&amp;khcy; &amp;ecy;&amp;lcy;&amp;iecy;&amp;kcy;&amp;tcy;&amp;rcy;&amp;ocy;&amp;ncy;&amp;ncy;&amp;ycy;&amp;khcy; &amp;scy;&amp;icy;&amp;gcy;&amp;acy;&amp;rcy;&amp;iecy;&amp;tcy; Hangsen &quot;Green Tea&quot; (&amp;vcy;&amp;kcy;&amp;ucy;&amp;scy; - &amp;Zcy;&amp;iecy;&amp;lcy;&amp;iecy;&amp;ncy;&amp;ycy;&amp;jcy; &amp;chcy;&amp;acy;&amp;jcy;, 10 &amp;mcy;&amp;lcy;) - El Ste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425" y="1416015"/>
            <a:ext cx="4648621" cy="3070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743933"/>
            <a:ext cx="8352928" cy="3657600"/>
          </a:xfrm>
        </p:spPr>
        <p:txBody>
          <a:bodyPr/>
          <a:lstStyle/>
          <a:p>
            <a:pPr algn="just"/>
            <a:r>
              <a:rPr lang="ru-RU" sz="2400" kern="1200" dirty="0"/>
              <a:t>Важно, чтобы ребенок обходился без </a:t>
            </a:r>
            <a:r>
              <a:rPr lang="ru-RU" sz="2400" kern="1200" dirty="0" smtClean="0"/>
              <a:t>стимуляторов  </a:t>
            </a:r>
          </a:p>
          <a:p>
            <a:pPr marL="0" indent="0" algn="just">
              <a:buNone/>
            </a:pPr>
            <a:r>
              <a:rPr lang="ru-RU" sz="2400" kern="1200" dirty="0" smtClean="0"/>
              <a:t>(</a:t>
            </a:r>
            <a:r>
              <a:rPr lang="ru-RU" sz="2400" kern="1200" dirty="0"/>
              <a:t>кофе, крепкого  </a:t>
            </a:r>
            <a:r>
              <a:rPr lang="ru-RU" sz="2400" kern="1200" dirty="0" smtClean="0"/>
              <a:t>чая). Нервная </a:t>
            </a:r>
            <a:r>
              <a:rPr lang="ru-RU" sz="2400" kern="1200" dirty="0"/>
              <a:t>система перед </a:t>
            </a:r>
            <a:r>
              <a:rPr lang="ru-RU" sz="2400" kern="1200" dirty="0" smtClean="0"/>
              <a:t> экзаменом </a:t>
            </a:r>
            <a:r>
              <a:rPr lang="ru-RU" sz="2400" kern="1200" dirty="0"/>
              <a:t>и так напряжена. </a:t>
            </a:r>
            <a:endParaRPr lang="ru-RU" sz="2400" kern="1200" dirty="0" smtClean="0"/>
          </a:p>
          <a:p>
            <a:pPr marL="0" indent="0" algn="just">
              <a:buNone/>
            </a:pPr>
            <a:r>
              <a:rPr lang="ru-RU" sz="2400" kern="1200" dirty="0" smtClean="0"/>
              <a:t>Привычка к употреблению</a:t>
            </a:r>
            <a:r>
              <a:rPr lang="ru-RU" sz="2400" kern="1200" dirty="0"/>
              <a:t>	</a:t>
            </a:r>
            <a:r>
              <a:rPr lang="ru-RU" sz="2400" kern="1200" dirty="0" smtClean="0"/>
              <a:t>успокаивающих или стимулирующих</a:t>
            </a:r>
            <a:r>
              <a:rPr lang="ru-RU" sz="2400" kern="1200" dirty="0"/>
              <a:t>	средств	</a:t>
            </a:r>
            <a:r>
              <a:rPr lang="ru-RU" sz="2400" kern="1200" dirty="0" smtClean="0"/>
              <a:t>в дальнейшем может</a:t>
            </a:r>
          </a:p>
          <a:p>
            <a:pPr marL="0" indent="0" algn="just">
              <a:buNone/>
            </a:pPr>
            <a:r>
              <a:rPr lang="ru-RU" sz="2400" kern="1200" dirty="0" smtClean="0"/>
              <a:t>закрепиться</a:t>
            </a:r>
            <a:r>
              <a:rPr lang="ru-RU" sz="2400" kern="1200" dirty="0"/>
              <a:t>	</a:t>
            </a:r>
            <a:r>
              <a:rPr lang="ru-RU" sz="2400" kern="1200" dirty="0" smtClean="0"/>
              <a:t>и способствовать </a:t>
            </a:r>
            <a:r>
              <a:rPr lang="ru-RU" sz="2400" kern="1200" dirty="0"/>
              <a:t>	</a:t>
            </a:r>
            <a:r>
              <a:rPr lang="ru-RU" sz="2400" kern="1200" dirty="0" smtClean="0"/>
              <a:t>формированию зависимости </a:t>
            </a:r>
            <a:r>
              <a:rPr lang="ru-RU" sz="2400" kern="1200" dirty="0"/>
              <a:t>от искусственного стимулирования нервной системы.</a:t>
            </a:r>
          </a:p>
          <a:p>
            <a:pPr marL="0" indent="0" algn="just">
              <a:buNone/>
            </a:pPr>
            <a:endParaRPr lang="ru-RU" sz="2400" kern="1200" dirty="0"/>
          </a:p>
          <a:p>
            <a:pPr algn="just"/>
            <a:endParaRPr lang="ru-RU" sz="2400" kern="1200" dirty="0"/>
          </a:p>
          <a:p>
            <a:endParaRPr lang="ru-RU" sz="2400" kern="1200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19872" r="3955"/>
          <a:stretch/>
        </p:blipFill>
        <p:spPr>
          <a:xfrm>
            <a:off x="4283968" y="4005064"/>
            <a:ext cx="4392488" cy="245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85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7234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Признаки стресса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11560" y="1124744"/>
            <a:ext cx="4032448" cy="5040560"/>
          </a:xfr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физические</a:t>
            </a:r>
            <a:r>
              <a:rPr lang="ru-RU" sz="2000" dirty="0"/>
              <a:t>: хроническая усталость, слабость, нарушение сна (сонливость или бессонница), холодные руки или ноги, повышенная потливость или выраженная сухость кожи, сухость во рту или в горле, аллергические реакции, речевые затруднения (заикания и пр.), резкая прибавка или потеря в весе, боли различного характера (в голове, груди, животе, шее, спине и т.д.).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3744416" cy="4536504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эмоциональные</a:t>
            </a:r>
            <a:r>
              <a:rPr lang="ru-RU" sz="2000" dirty="0">
                <a:solidFill>
                  <a:srgbClr val="FF0000"/>
                </a:solidFill>
              </a:rPr>
              <a:t>: </a:t>
            </a:r>
            <a:r>
              <a:rPr lang="ru-RU" sz="2000" dirty="0"/>
              <a:t>беспокойство, сниженный фон настроения, частые слезы, ночные кошмары, безразличие к окружающим, близким, к собственной судьбе, повышенная возбудимость, необычная агрессивность, раздражительность, нервозность по пустяковым поводам. </a:t>
            </a:r>
          </a:p>
        </p:txBody>
      </p:sp>
    </p:spTree>
    <p:extLst>
      <p:ext uri="{BB962C8B-B14F-4D97-AF65-F5344CB8AC3E}">
        <p14:creationId xmlns:p14="http://schemas.microsoft.com/office/powerpoint/2010/main" val="161243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72344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Признаки стресса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539552" y="1484784"/>
            <a:ext cx="7776864" cy="4320480"/>
          </a:xfrm>
        </p:spPr>
        <p:txBody>
          <a:bodyPr/>
          <a:lstStyle/>
          <a:p>
            <a:r>
              <a:rPr lang="ru-RU" sz="2400" dirty="0">
                <a:solidFill>
                  <a:srgbClr val="FF0000"/>
                </a:solidFill>
              </a:rPr>
              <a:t>поведенческие</a:t>
            </a:r>
            <a:r>
              <a:rPr lang="ru-RU" sz="2400" dirty="0"/>
              <a:t>: ослабление памяти, нарушение концентрации внимания, невозможность сосредоточиться, неспособность к принятию решений, потеря интереса к своему внешнему виду, навязчивые движения (кручение волос, кусание ногтей, притопывание ногой, постукивание пальцами и пр.), пронзительный нервный смех, постоянное откладывание дел на завтра, изменение пищевых привычек (голодание или избыточное прием пищи), злоупотребление </a:t>
            </a:r>
            <a:r>
              <a:rPr lang="ru-RU" sz="2400" dirty="0" smtClean="0"/>
              <a:t>лекарствами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7916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624736" cy="79208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Методическая  </a:t>
            </a:r>
            <a:r>
              <a:rPr lang="ru-RU" dirty="0">
                <a:solidFill>
                  <a:srgbClr val="FF0000"/>
                </a:solidFill>
              </a:rPr>
              <a:t>помощь</a:t>
            </a:r>
            <a:br>
              <a:rPr lang="ru-RU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8" y="1340768"/>
            <a:ext cx="7698432" cy="4145632"/>
          </a:xfrm>
        </p:spPr>
        <p:txBody>
          <a:bodyPr/>
          <a:lstStyle/>
          <a:p>
            <a:r>
              <a:rPr lang="ru-RU" sz="2400" dirty="0"/>
              <a:t>Полезно	"проиграть"	ситуацию	</a:t>
            </a:r>
            <a:r>
              <a:rPr lang="ru-RU" sz="2400" dirty="0" smtClean="0"/>
              <a:t>экзамена </a:t>
            </a:r>
          </a:p>
          <a:p>
            <a:pPr marL="0" indent="0">
              <a:buNone/>
            </a:pPr>
            <a:r>
              <a:rPr lang="ru-RU" sz="2400" dirty="0" smtClean="0"/>
              <a:t>для</a:t>
            </a:r>
            <a:r>
              <a:rPr lang="ru-RU" sz="2400" dirty="0"/>
              <a:t>	</a:t>
            </a:r>
            <a:r>
              <a:rPr lang="ru-RU" sz="2400" dirty="0" smtClean="0"/>
              <a:t>тренировки, выбора </a:t>
            </a:r>
            <a:r>
              <a:rPr lang="ru-RU" sz="2400" dirty="0"/>
              <a:t>последовательности действий, ориентации во времени, способе записи, необходимости </a:t>
            </a:r>
            <a:r>
              <a:rPr lang="ru-RU" sz="2400" dirty="0" smtClean="0"/>
              <a:t>черновика.</a:t>
            </a:r>
          </a:p>
          <a:p>
            <a:pPr marL="0" indent="0" algn="just">
              <a:buNone/>
            </a:pPr>
            <a:r>
              <a:rPr lang="ru-RU" sz="2400" dirty="0" smtClean="0"/>
              <a:t>● Важно</a:t>
            </a:r>
            <a:r>
              <a:rPr lang="ru-RU" sz="2400" dirty="0"/>
              <a:t>, чтобы ребенок сам </a:t>
            </a:r>
            <a:r>
              <a:rPr lang="ru-RU" sz="2400" dirty="0" smtClean="0"/>
              <a:t>планировал результат</a:t>
            </a:r>
            <a:r>
              <a:rPr lang="ru-RU" sz="2400" dirty="0"/>
              <a:t>: что удалось,  что не удалось, на что следует обратить внимание. </a:t>
            </a:r>
          </a:p>
          <a:p>
            <a:pPr marL="0" indent="0">
              <a:buNone/>
            </a:pPr>
            <a:endParaRPr lang="ru-RU" sz="2400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422" y="4149080"/>
            <a:ext cx="2853578" cy="24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58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8676456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Основные </a:t>
            </a:r>
            <a:r>
              <a:rPr lang="ru-RU" sz="4000" b="1" dirty="0">
                <a:solidFill>
                  <a:srgbClr val="C00000"/>
                </a:solidFill>
              </a:rPr>
              <a:t>формулы и определения </a:t>
            </a:r>
            <a:r>
              <a:rPr lang="ru-RU" sz="4000" b="1" dirty="0" smtClean="0">
                <a:solidFill>
                  <a:srgbClr val="C00000"/>
                </a:solidFill>
              </a:rPr>
              <a:t>выписать </a:t>
            </a:r>
            <a:r>
              <a:rPr lang="ru-RU" sz="4000" b="1" dirty="0">
                <a:solidFill>
                  <a:srgbClr val="C00000"/>
                </a:solidFill>
              </a:rPr>
              <a:t>на листочках</a:t>
            </a:r>
          </a:p>
        </p:txBody>
      </p:sp>
      <p:pic>
        <p:nvPicPr>
          <p:cNvPr id="21506" name="Picture 2" descr="&amp;Ncy;&amp;acy;&amp;bcy;&amp;ocy;&amp;rcy; &amp;lcy;&amp;icy;&amp;scy;&amp;tcy;&amp;icy;&amp;kcy;&amp;ocy;&amp;vcy; &amp;Ncy;&amp;acy;&amp;bcy;&amp;ocy;&amp;rcy; &amp;tscy;&amp;vcy;&amp;iecy;&amp;tcy;&amp;ncy;&amp;ycy;&amp;khcy; &amp;lcy;&amp;icy;&amp;scy;&amp;tcy;&amp;icy;&amp;kcy;&amp;ocy;&amp;vcy; &amp;dcy;&amp;lcy;&amp;yacy; &amp;zcy;&amp;acy;&amp;pcy;&amp;icy;&amp;scy;&amp;iecy;&amp;jcy; &amp;scy; &amp;vcy;&amp;ycy;&amp;rcy;&amp;iecy;&amp;zcy;&amp;acy;&amp;ncy;&amp;ncy;&amp;ycy;&amp;mcy;&amp;icy; &amp;pcy;&amp;ucy;&amp;tcy;&amp;yacy;&amp;mcy;&amp;icy; - &amp;kcy;&amp;ucy;&amp;pcy;&amp;icy;&amp;tcy;&amp;softcy; &amp;vcy; &amp;fcy;&amp;ocy;&amp;tcy;&amp;ocy;&amp;bcy;&amp;acy;&amp;ncy;&amp;kcy;&amp;iecy; &amp;Acy;&amp;vcy;&amp;tcy;&amp;ocy;&amp;rcy;: Yasonya &amp;ucy;&amp;rcy;&amp;ocy;&amp;kcy;&amp;icy; &amp;vcy;&amp;iecy;&amp;kcy;&amp;tcy;&amp;ocy;&amp;rcy;&amp;ncy;&amp;ocy;&amp;gcy;&amp;ocy; &amp;rcy;&amp;icy;&amp;scy;&amp;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68743"/>
            <a:ext cx="6165328" cy="419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4896544"/>
          </a:xfrm>
        </p:spPr>
        <p:txBody>
          <a:bodyPr/>
          <a:lstStyle/>
          <a:p>
            <a:pPr algn="just"/>
            <a:r>
              <a:rPr lang="ru-RU" sz="2200" dirty="0" smtClean="0"/>
              <a:t>Очень важно</a:t>
            </a:r>
            <a:r>
              <a:rPr lang="ru-RU" sz="2200" dirty="0"/>
              <a:t>	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скорректировать	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ожидания</a:t>
            </a:r>
          </a:p>
          <a:p>
            <a:pPr marL="0" indent="0" algn="just">
              <a:buNone/>
            </a:pPr>
            <a:r>
              <a:rPr lang="ru-RU" sz="2200" dirty="0" smtClean="0"/>
              <a:t>выпускника. </a:t>
            </a:r>
            <a:r>
              <a:rPr lang="ru-RU" sz="2200" dirty="0"/>
              <a:t>Гораздо эффективнее </a:t>
            </a:r>
            <a:r>
              <a:rPr lang="ru-RU" sz="2200" dirty="0" smtClean="0"/>
              <a:t>спокойно дать ответы  на</a:t>
            </a:r>
            <a:r>
              <a:rPr lang="ru-RU" sz="2200" dirty="0"/>
              <a:t>	те	вопросы,	</a:t>
            </a:r>
            <a:r>
              <a:rPr lang="ru-RU" sz="2200" dirty="0" smtClean="0"/>
              <a:t>которые </a:t>
            </a:r>
            <a:r>
              <a:rPr lang="ru-RU" sz="2200" dirty="0"/>
              <a:t>он </a:t>
            </a:r>
            <a:r>
              <a:rPr lang="ru-RU" sz="2200" dirty="0" smtClean="0"/>
              <a:t>знает </a:t>
            </a:r>
            <a:r>
              <a:rPr lang="ru-RU" sz="2200" dirty="0"/>
              <a:t>наверняка, чем переживать </a:t>
            </a:r>
            <a:r>
              <a:rPr lang="ru-RU" sz="2200" dirty="0" smtClean="0"/>
              <a:t>из-за нерешенных заданий.</a:t>
            </a:r>
          </a:p>
          <a:p>
            <a:pPr marL="0" indent="0" algn="just">
              <a:buNone/>
            </a:pPr>
            <a:r>
              <a:rPr lang="ru-RU" sz="2200" dirty="0" smtClean="0"/>
              <a:t>●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Не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	критикуйте	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ребенка</a:t>
            </a:r>
            <a:r>
              <a:rPr lang="ru-RU" sz="2200" dirty="0" smtClean="0"/>
              <a:t> после</a:t>
            </a:r>
            <a:r>
              <a:rPr lang="ru-RU" sz="2200" dirty="0"/>
              <a:t>	 экзамена. Вера в успех, уверенность в своем ребенке, его возможностях,  стимулирующая помощь в виде похвалы и одобрения очень  важны</a:t>
            </a:r>
            <a:r>
              <a:rPr lang="ru-RU" sz="2200" dirty="0" smtClean="0"/>
              <a:t>.</a:t>
            </a:r>
          </a:p>
          <a:p>
            <a:pPr marL="0" indent="0" algn="just">
              <a:buNone/>
            </a:pPr>
            <a:r>
              <a:rPr lang="ru-RU" sz="2200" dirty="0" smtClean="0"/>
              <a:t>●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Имейте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запасной вариант! </a:t>
            </a:r>
            <a:r>
              <a:rPr lang="ru-RU" sz="2200" dirty="0"/>
              <a:t>Если результат экзамена хуже, чем  вы ожидали – какими будут ваши действия? Обсудите это с  ребенком. Четкое представление своего будущего снижает  уровень стресса и придает уверенности.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7344816" cy="792088"/>
          </a:xfrm>
        </p:spPr>
        <p:txBody>
          <a:bodyPr/>
          <a:lstStyle/>
          <a:p>
            <a:r>
              <a:rPr lang="ru-RU" sz="3200" dirty="0" smtClean="0">
                <a:solidFill>
                  <a:schemeClr val="tx2"/>
                </a:solidFill>
              </a:rPr>
              <a:t>Позитивная ориентировка на будущее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7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8424936" cy="230425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33CC"/>
                </a:solidFill>
                <a:effectLst/>
              </a:rPr>
              <a:t>В каждой семье, где есть школьник-выпускник, начинаются переживания. Слово </a:t>
            </a:r>
            <a:r>
              <a:rPr lang="ru-RU" sz="2800" b="1" dirty="0">
                <a:solidFill>
                  <a:srgbClr val="FF0000"/>
                </a:solidFill>
                <a:effectLst/>
              </a:rPr>
              <a:t>«экзамен» </a:t>
            </a:r>
            <a:r>
              <a:rPr lang="ru-RU" sz="2800" b="1" dirty="0">
                <a:solidFill>
                  <a:srgbClr val="0033CC"/>
                </a:solidFill>
                <a:effectLst/>
              </a:rPr>
              <a:t>переводится с латинского как «испытание». И действительно для многих это очень серьезное </a:t>
            </a:r>
            <a:r>
              <a:rPr lang="ru-RU" sz="2800" b="1" dirty="0" smtClean="0">
                <a:solidFill>
                  <a:srgbClr val="0033CC"/>
                </a:solidFill>
                <a:effectLst/>
              </a:rPr>
              <a:t>испытание.</a:t>
            </a:r>
            <a:endParaRPr lang="ru-RU" sz="2800" dirty="0">
              <a:solidFill>
                <a:srgbClr val="0033CC"/>
              </a:solidFill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7"/>
            <a:ext cx="6656908" cy="90795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Накануне экзамена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59314"/>
            <a:ext cx="7630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Приготовьте одежду, паспорт, ручки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067273"/>
            <a:ext cx="4139286" cy="457528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Scy;&amp;ucy;&amp;scy;&amp;acy;&amp;ncy;&amp;icy;&amp;ncy; / 100 &amp;bcy;&amp;acy;&amp;lcy;&amp;lcy;&amp;ocy;&amp;vcy; &amp;ncy;&amp;acy; &amp;IEcy;&amp;Gcy;&amp;Ecy; &amp;pcy;&amp;ocy; &amp;ocy;&amp;bcy;&amp;shchcy;&amp;iecy;&amp;scy;&amp;tcy;&amp;vcy;&amp;ocy;&amp;zcy;&amp;ncy;&amp;acy;&amp;ncy;&amp;icy;&amp;yucy; &amp;ncy;&amp;acy;&amp;bcy;&amp;rcy;&amp;acy;&amp;lcy;&amp;icy; &amp;lcy;&amp;icy;&amp;shcy;&amp;softcy; &amp;dcy;&amp;vcy;&amp;acy; &amp;vcy;&amp;ycy;&amp;pcy;&amp;ucy;&amp;scy;&amp;kcy;&amp;ncy;&amp;icy;&amp;kcy;&amp;acy; &amp;shcy;&amp;kcy;&amp;ocy;&amp;lcy; &amp;Ucy;&amp;dcy;&amp;mcy;&amp;ucy;&amp;rcy;&amp;t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61167"/>
            <a:ext cx="5410092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Посоветуйте детям во время экзамена обратить внимание на следующее: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72066" y="2357430"/>
            <a:ext cx="4071934" cy="450057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пробежать глазами весь тест, чтобы увидеть, какого типа задания в нем </a:t>
            </a:r>
            <a:r>
              <a:rPr lang="ru-RU" dirty="0" smtClean="0"/>
              <a:t>содержатся</a:t>
            </a:r>
          </a:p>
          <a:p>
            <a:r>
              <a:rPr lang="ru-RU" dirty="0"/>
              <a:t>внимательно прочитать вопрос до конца и понять его смысл </a:t>
            </a:r>
            <a:endParaRPr lang="ru-RU" dirty="0" smtClean="0"/>
          </a:p>
          <a:p>
            <a:r>
              <a:rPr lang="ru-RU" dirty="0"/>
              <a:t>если не знаешь ответа </a:t>
            </a:r>
            <a:r>
              <a:rPr lang="ru-RU" dirty="0" smtClean="0"/>
              <a:t>– пропусти, </a:t>
            </a:r>
            <a:r>
              <a:rPr lang="ru-RU" dirty="0"/>
              <a:t>чтобы потом </a:t>
            </a:r>
            <a:r>
              <a:rPr lang="ru-RU" dirty="0" smtClean="0"/>
              <a:t>вернуться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&amp;Kcy;&amp;acy;&amp;tcy;&amp;ucy;&amp;acy;&amp;rcy;&amp;ocy;&amp;vcy;&amp;scy;&amp;kcy;&amp;acy;&amp;yacy; &amp;scy;&amp;rcy;&amp;iecy;&amp;dcy;&amp;ncy;&amp;yacy;&amp;yacy; &amp;ocy;&amp;bcy;&amp;shchcy;&amp;iecy;&amp;ocy;&amp;bcy;&amp;rcy;&amp;acy;&amp;zcy;&amp;ocy;&amp;vcy;&amp;acy;&amp;tcy;&amp;ie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0"/>
            <a:ext cx="6429420" cy="6966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8283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Роль родителей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24744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</a:t>
            </a:r>
            <a:r>
              <a:rPr lang="ru-RU" sz="2400" dirty="0" smtClean="0"/>
              <a:t>В  ситуации подготовки к </a:t>
            </a:r>
            <a:r>
              <a:rPr lang="ru-RU" sz="2400" dirty="0"/>
              <a:t>сдаче </a:t>
            </a:r>
            <a:r>
              <a:rPr lang="ru-RU" sz="2400" dirty="0" smtClean="0"/>
              <a:t>экзаменов </a:t>
            </a:r>
            <a:r>
              <a:rPr lang="ru-RU" sz="2400" dirty="0"/>
              <a:t>родителям, прежде всего, должно быть присуще умение владеть собой, быть ответственными, сильными, активными и в то же время тонкими и чуткими, понимать эмоциональное состояние своего </a:t>
            </a:r>
            <a:r>
              <a:rPr lang="ru-RU" sz="2400" dirty="0" smtClean="0"/>
              <a:t>ребенка.</a:t>
            </a:r>
          </a:p>
          <a:p>
            <a:pPr algn="just"/>
            <a:r>
              <a:rPr lang="ru-RU" sz="2400" dirty="0" smtClean="0"/>
              <a:t>     </a:t>
            </a:r>
            <a:r>
              <a:rPr lang="ru-RU" sz="2400" dirty="0"/>
              <a:t>Родители должны помочь выпускнику в развитии позитивного представления о себе путем внимательного отношения и поощрения его </a:t>
            </a:r>
            <a:r>
              <a:rPr lang="ru-RU" sz="2400" dirty="0" smtClean="0"/>
              <a:t>деятельности, </a:t>
            </a:r>
            <a:r>
              <a:rPr lang="ru-RU" sz="2400" dirty="0"/>
              <a:t>создавая благоприятную атмосферу доброжелательности.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27145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416824" cy="79208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Роль </a:t>
            </a:r>
            <a:r>
              <a:rPr lang="ru-RU" sz="4000" dirty="0">
                <a:solidFill>
                  <a:srgbClr val="FF0000"/>
                </a:solidFill>
              </a:rPr>
              <a:t>родителей</a:t>
            </a:r>
            <a:br>
              <a:rPr lang="ru-RU" sz="4000" dirty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7992888" cy="4104456"/>
          </a:xfrm>
        </p:spPr>
        <p:txBody>
          <a:bodyPr/>
          <a:lstStyle/>
          <a:p>
            <a:pPr algn="just"/>
            <a:endParaRPr lang="ru-RU" sz="2400" kern="1200" dirty="0" smtClean="0"/>
          </a:p>
          <a:p>
            <a:pPr algn="just"/>
            <a:r>
              <a:rPr lang="ru-RU" sz="2400" kern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Помните</a:t>
            </a:r>
            <a:r>
              <a:rPr lang="ru-RU" sz="2400" kern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  <a:r>
              <a:rPr lang="ru-RU" sz="2400" kern="1200" dirty="0"/>
              <a:t> Недостаток положительного стимулирования и преобладания отрицательной оценки со стороны родителей в процессе подготовки выпускника к экзамену вызывает чувство внутренней незащищенности, неуверенности в себе, тревожности и страха перед предстоящими испытаниями</a:t>
            </a:r>
            <a:r>
              <a:rPr lang="ru-RU" sz="2400" kern="1200" dirty="0" smtClean="0"/>
              <a:t>. </a:t>
            </a:r>
          </a:p>
          <a:p>
            <a:pPr algn="just"/>
            <a:endParaRPr lang="ru-RU" sz="2400" kern="1200" dirty="0" smtClean="0"/>
          </a:p>
          <a:p>
            <a:pPr algn="just"/>
            <a:r>
              <a:rPr lang="ru-RU" sz="2400" kern="1200" dirty="0" smtClean="0"/>
              <a:t>Чтобы </a:t>
            </a:r>
            <a:r>
              <a:rPr lang="ru-RU" sz="2400" kern="1200" dirty="0"/>
              <a:t>помочь своему ребенку в подготовке и сдаче экзамена, постарайтесь заранее смоделировать ситуацию испытаний вместе с ним.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16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056784" cy="1008112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НЕ </a:t>
            </a:r>
            <a:r>
              <a:rPr lang="ru-RU" sz="3200" dirty="0">
                <a:solidFill>
                  <a:srgbClr val="FF0000"/>
                </a:solidFill>
              </a:rPr>
              <a:t>повышайте  тревожность  ребенка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075048" cy="3744416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 smtClean="0"/>
              <a:t>«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Опасными</a:t>
            </a:r>
            <a:r>
              <a:rPr lang="ru-RU" sz="2200" dirty="0"/>
              <a:t>»	могут	быть	фразы	типа:	"</a:t>
            </a:r>
            <a:r>
              <a:rPr lang="ru-RU" sz="2200" dirty="0" smtClean="0"/>
              <a:t>Я боюсь за</a:t>
            </a:r>
            <a:r>
              <a:rPr lang="ru-RU" sz="2200" dirty="0"/>
              <a:t>	</a:t>
            </a:r>
            <a:r>
              <a:rPr lang="ru-RU" sz="2200" dirty="0" smtClean="0"/>
              <a:t>тебя</a:t>
            </a:r>
          </a:p>
          <a:p>
            <a:pPr marL="0" indent="0">
              <a:buNone/>
            </a:pPr>
            <a:r>
              <a:rPr lang="ru-RU" sz="2200" dirty="0" smtClean="0"/>
              <a:t>на  экзамене», « У </a:t>
            </a:r>
            <a:r>
              <a:rPr lang="ru-RU" sz="2200" dirty="0"/>
              <a:t>меня на душе не </a:t>
            </a:r>
            <a:r>
              <a:rPr lang="ru-RU" sz="2200" dirty="0" smtClean="0"/>
              <a:t>спокойно»…      Ребенку всегда передается</a:t>
            </a:r>
            <a:r>
              <a:rPr lang="ru-RU" sz="2200" dirty="0"/>
              <a:t>	</a:t>
            </a:r>
            <a:r>
              <a:rPr lang="ru-RU" sz="2200" dirty="0" smtClean="0"/>
              <a:t>волнение родителей.</a:t>
            </a:r>
          </a:p>
          <a:p>
            <a:pPr marL="0" indent="0">
              <a:buNone/>
            </a:pPr>
            <a:r>
              <a:rPr lang="ru-RU" sz="2200" dirty="0" smtClean="0"/>
              <a:t>Сами</a:t>
            </a:r>
            <a:r>
              <a:rPr lang="ru-RU" sz="2200" dirty="0"/>
              <a:t>	</a:t>
            </a:r>
            <a:r>
              <a:rPr lang="ru-RU" sz="2200" dirty="0" smtClean="0"/>
              <a:t>взрослые в ответственный </a:t>
            </a:r>
            <a:r>
              <a:rPr lang="ru-RU" sz="2200" dirty="0"/>
              <a:t>момент могут справиться со своими эмоциями, </a:t>
            </a:r>
            <a:r>
              <a:rPr lang="ru-RU" sz="2200" dirty="0" smtClean="0"/>
              <a:t>а  вот ребенок  в силу возрастных особенностей</a:t>
            </a:r>
            <a:r>
              <a:rPr lang="ru-RU" sz="2200" dirty="0"/>
              <a:t>	</a:t>
            </a:r>
            <a:r>
              <a:rPr lang="ru-RU" sz="2200" dirty="0" smtClean="0"/>
              <a:t>может «сорваться».</a:t>
            </a:r>
          </a:p>
          <a:p>
            <a:pPr marL="0" indent="0" algn="just">
              <a:buNone/>
            </a:pPr>
            <a:r>
              <a:rPr lang="ru-RU" sz="2200" dirty="0" smtClean="0"/>
              <a:t>Родителям </a:t>
            </a:r>
            <a:r>
              <a:rPr lang="ru-RU" sz="2200" dirty="0"/>
              <a:t>следует взять себя в руки, стабилизировать  эмоциональное состояние </a:t>
            </a:r>
            <a:r>
              <a:rPr lang="ru-RU" sz="2200" dirty="0" smtClean="0"/>
              <a:t>своё и ребенка</a:t>
            </a:r>
            <a:r>
              <a:rPr lang="ru-RU" sz="2200" dirty="0"/>
              <a:t>, рассказать, как можно  снизить тревожность и активизировать свои действия на  экзаменах.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4365104"/>
            <a:ext cx="2962480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49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3140968"/>
            <a:ext cx="2308195" cy="20762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200800" cy="720080"/>
          </a:xfrm>
        </p:spPr>
        <p:txBody>
          <a:bodyPr/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3200" dirty="0">
                <a:solidFill>
                  <a:srgbClr val="FF0000"/>
                </a:solidFill>
              </a:rPr>
              <a:t>Оказывайте  своему ребенку  психологическую  поддержку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7272808" cy="5256583"/>
          </a:xfrm>
        </p:spPr>
        <p:txBody>
          <a:bodyPr/>
          <a:lstStyle/>
          <a:p>
            <a:pPr marL="12700" marR="5080" lvl="0" indent="0" algn="just" eaLnBrk="1" fontAlgn="auto" hangingPunct="1">
              <a:lnSpc>
                <a:spcPts val="2160"/>
              </a:lnSpc>
              <a:spcBef>
                <a:spcPts val="375"/>
              </a:spcBef>
              <a:spcAft>
                <a:spcPts val="0"/>
              </a:spcAft>
              <a:buNone/>
              <a:tabLst>
                <a:tab pos="2283460" algn="l"/>
                <a:tab pos="2703830" algn="l"/>
                <a:tab pos="4171950" algn="l"/>
                <a:tab pos="5336540" algn="l"/>
                <a:tab pos="5634990" algn="l"/>
              </a:tabLst>
            </a:pP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Психологическая поддержка </a:t>
            </a:r>
            <a:r>
              <a:rPr lang="ru-RU" sz="2200" dirty="0"/>
              <a:t>– это процесс, при </a:t>
            </a:r>
            <a:r>
              <a:rPr lang="ru-RU" sz="2200" dirty="0" smtClean="0"/>
              <a:t>котором </a:t>
            </a:r>
            <a:r>
              <a:rPr lang="ru-RU" sz="2200" dirty="0"/>
              <a:t>взрослый  сосредотачивается	</a:t>
            </a:r>
            <a:r>
              <a:rPr lang="ru-RU" sz="2200" dirty="0" smtClean="0"/>
              <a:t>на позитивных</a:t>
            </a:r>
          </a:p>
          <a:p>
            <a:pPr marL="12700" marR="5080" lvl="0" indent="0" algn="just" eaLnBrk="1" fontAlgn="auto" hangingPunct="1">
              <a:lnSpc>
                <a:spcPts val="2160"/>
              </a:lnSpc>
              <a:spcBef>
                <a:spcPts val="375"/>
              </a:spcBef>
              <a:spcAft>
                <a:spcPts val="0"/>
              </a:spcAft>
              <a:buNone/>
              <a:tabLst>
                <a:tab pos="2283460" algn="l"/>
                <a:tab pos="2703830" algn="l"/>
                <a:tab pos="4171950" algn="l"/>
                <a:tab pos="5336540" algn="l"/>
                <a:tab pos="5634990" algn="l"/>
              </a:tabLst>
            </a:pPr>
            <a:r>
              <a:rPr lang="ru-RU" sz="2200" dirty="0" smtClean="0"/>
              <a:t>сторонах и преимуществах ребенка</a:t>
            </a:r>
            <a:r>
              <a:rPr lang="ru-RU" sz="2200" dirty="0"/>
              <a:t>	</a:t>
            </a:r>
            <a:r>
              <a:rPr lang="ru-RU" sz="2200" dirty="0" smtClean="0"/>
              <a:t>с целью укрепления</a:t>
            </a:r>
            <a:r>
              <a:rPr lang="ru-RU" sz="2200" dirty="0"/>
              <a:t>	его	самооценки</a:t>
            </a:r>
            <a:r>
              <a:rPr lang="ru-RU" sz="2200" dirty="0" smtClean="0"/>
              <a:t>, помогает ему </a:t>
            </a:r>
            <a:r>
              <a:rPr lang="ru-RU" sz="2200" dirty="0"/>
              <a:t>поверить в свои способности, избежать ошибок, поддерживает </a:t>
            </a:r>
            <a:r>
              <a:rPr lang="ru-RU" sz="2200" dirty="0" smtClean="0"/>
              <a:t>в случаях </a:t>
            </a:r>
            <a:r>
              <a:rPr lang="ru-RU" sz="2200" dirty="0"/>
              <a:t>неудач</a:t>
            </a:r>
            <a:r>
              <a:rPr lang="ru-RU" sz="2200" dirty="0" smtClean="0"/>
              <a:t>.</a:t>
            </a:r>
          </a:p>
          <a:p>
            <a:pPr marL="12700" marR="5080" lvl="0" indent="0" algn="just" eaLnBrk="1" fontAlgn="auto" hangingPunct="1">
              <a:lnSpc>
                <a:spcPts val="2160"/>
              </a:lnSpc>
              <a:spcBef>
                <a:spcPts val="375"/>
              </a:spcBef>
              <a:spcAft>
                <a:spcPts val="0"/>
              </a:spcAft>
              <a:buNone/>
              <a:tabLst>
                <a:tab pos="2283460" algn="l"/>
                <a:tab pos="2703830" algn="l"/>
                <a:tab pos="4171950" algn="l"/>
                <a:tab pos="5336540" algn="l"/>
                <a:tab pos="5634990" algn="l"/>
              </a:tabLst>
            </a:pPr>
            <a:r>
              <a:rPr lang="ru-RU" sz="2200" dirty="0" smtClean="0"/>
              <a:t> </a:t>
            </a:r>
          </a:p>
          <a:p>
            <a:pPr marL="12700" marR="5080" lvl="0" indent="0" eaLnBrk="1" fontAlgn="auto" hangingPunct="1">
              <a:lnSpc>
                <a:spcPts val="2160"/>
              </a:lnSpc>
              <a:spcBef>
                <a:spcPts val="375"/>
              </a:spcBef>
              <a:spcAft>
                <a:spcPts val="0"/>
              </a:spcAft>
              <a:buNone/>
              <a:tabLst>
                <a:tab pos="2283460" algn="l"/>
                <a:tab pos="2703830" algn="l"/>
                <a:tab pos="4171950" algn="l"/>
                <a:tab pos="5336540" algn="l"/>
                <a:tab pos="5634990" algn="l"/>
              </a:tabLst>
            </a:pPr>
            <a:r>
              <a:rPr lang="ru-RU" sz="2200" dirty="0" smtClean="0"/>
              <a:t>Поддерживать </a:t>
            </a:r>
            <a:r>
              <a:rPr lang="ru-RU" sz="2200" dirty="0"/>
              <a:t>можно с помощью  совместных действий, физического соучастия, выражения лица,  прикосновений: обнять, положить руку на плечо и т. д.</a:t>
            </a:r>
          </a:p>
          <a:p>
            <a:pPr marL="12700" marR="5080" lvl="0" indent="0" eaLnBrk="1" fontAlgn="auto" hangingPunct="1">
              <a:lnSpc>
                <a:spcPts val="2160"/>
              </a:lnSpc>
              <a:spcBef>
                <a:spcPts val="375"/>
              </a:spcBef>
              <a:spcAft>
                <a:spcPts val="0"/>
              </a:spcAft>
              <a:buNone/>
              <a:tabLst>
                <a:tab pos="2283460" algn="l"/>
                <a:tab pos="2703830" algn="l"/>
                <a:tab pos="4171950" algn="l"/>
                <a:tab pos="5336540" algn="l"/>
                <a:tab pos="5634990" algn="l"/>
              </a:tabLst>
            </a:pPr>
            <a:r>
              <a:rPr lang="ru-RU" sz="2200" dirty="0" smtClean="0"/>
              <a:t>Не </a:t>
            </a:r>
            <a:r>
              <a:rPr lang="ru-RU" sz="2200" dirty="0"/>
              <a:t>стоит забывать, что ребенок нуждается в поддержке не только  когда ему плохо, но и когда ему хорошо.</a:t>
            </a:r>
          </a:p>
          <a:p>
            <a:pPr marL="12700" marR="5080" lvl="0" indent="0" eaLnBrk="1" fontAlgn="auto" hangingPunct="1">
              <a:lnSpc>
                <a:spcPts val="2160"/>
              </a:lnSpc>
              <a:spcBef>
                <a:spcPts val="375"/>
              </a:spcBef>
              <a:spcAft>
                <a:spcPts val="0"/>
              </a:spcAft>
              <a:buNone/>
              <a:tabLst>
                <a:tab pos="2283460" algn="l"/>
                <a:tab pos="2703830" algn="l"/>
                <a:tab pos="4171950" algn="l"/>
                <a:tab pos="5336540" algn="l"/>
                <a:tab pos="5634990" algn="l"/>
              </a:tabLst>
            </a:pPr>
            <a:endParaRPr lang="ru-RU" sz="2200" dirty="0"/>
          </a:p>
          <a:p>
            <a:pPr marL="12700" marR="5080" lvl="0" indent="0" eaLnBrk="1" fontAlgn="auto" hangingPunct="1">
              <a:lnSpc>
                <a:spcPts val="2160"/>
              </a:lnSpc>
              <a:spcBef>
                <a:spcPts val="375"/>
              </a:spcBef>
              <a:spcAft>
                <a:spcPts val="0"/>
              </a:spcAft>
              <a:buNone/>
              <a:tabLst>
                <a:tab pos="2283460" algn="l"/>
                <a:tab pos="2703830" algn="l"/>
                <a:tab pos="4171950" algn="l"/>
                <a:tab pos="5336540" algn="l"/>
                <a:tab pos="5634990" algn="l"/>
              </a:tabLst>
            </a:pPr>
            <a:endParaRPr lang="ru-RU" sz="2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812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Оказывайте  своему ребенку  психологическую  поддержку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364194" y="1124744"/>
            <a:ext cx="5565524" cy="5472608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/>
              <a:t>Внушайте ребенку мысль, что количество баллов не является совершенным измерением его </a:t>
            </a:r>
            <a:r>
              <a:rPr lang="ru-RU" sz="2800" dirty="0" smtClean="0"/>
              <a:t>возможностей</a:t>
            </a:r>
          </a:p>
          <a:p>
            <a:r>
              <a:rPr lang="ru-RU" sz="2800" dirty="0"/>
              <a:t>Не допускайте разговоров о </a:t>
            </a:r>
            <a:r>
              <a:rPr lang="ru-RU" sz="2800" dirty="0" smtClean="0"/>
              <a:t>провале</a:t>
            </a:r>
          </a:p>
          <a:p>
            <a:r>
              <a:rPr lang="ru-RU" sz="2800" dirty="0"/>
              <a:t>Повышайте уверенность ребёнка в себе, подбадривайте, </a:t>
            </a:r>
            <a:r>
              <a:rPr lang="ru-RU" sz="2800" dirty="0" smtClean="0"/>
              <a:t>хвалите. Говорите </a:t>
            </a:r>
            <a:r>
              <a:rPr lang="ru-RU" sz="2800" dirty="0"/>
              <a:t>чаще детям:</a:t>
            </a:r>
          </a:p>
          <a:p>
            <a:r>
              <a:rPr lang="ru-RU" sz="2800" dirty="0"/>
              <a:t>Ты у меня все сможешь</a:t>
            </a:r>
          </a:p>
          <a:p>
            <a:r>
              <a:rPr lang="ru-RU" sz="2800" dirty="0"/>
              <a:t>Я </a:t>
            </a:r>
            <a:r>
              <a:rPr lang="ru-RU" sz="2800" dirty="0" smtClean="0"/>
              <a:t>уверен(а) </a:t>
            </a:r>
            <a:r>
              <a:rPr lang="ru-RU" sz="2800" dirty="0"/>
              <a:t>, ты справишься с экзаменами</a:t>
            </a:r>
          </a:p>
          <a:p>
            <a:r>
              <a:rPr lang="ru-RU" sz="2800" dirty="0"/>
              <a:t>Я тобой горжусь</a:t>
            </a:r>
          </a:p>
          <a:p>
            <a:r>
              <a:rPr lang="ru-RU" sz="2800" dirty="0"/>
              <a:t>Чтобы не </a:t>
            </a:r>
            <a:r>
              <a:rPr lang="ru-RU" sz="2800" dirty="0" smtClean="0"/>
              <a:t>случилось, </a:t>
            </a:r>
            <a:r>
              <a:rPr lang="ru-RU" sz="2800" dirty="0"/>
              <a:t>ты для меня самый лучший</a:t>
            </a:r>
          </a:p>
          <a:p>
            <a:endParaRPr lang="ru-RU" sz="2800" dirty="0"/>
          </a:p>
          <a:p>
            <a:endParaRPr lang="ru-RU" dirty="0"/>
          </a:p>
        </p:txBody>
      </p:sp>
      <p:pic>
        <p:nvPicPr>
          <p:cNvPr id="7" name="Picture 2" descr="&amp;Ecy;&amp;kcy;&amp;zcy;&amp;acy;&amp;mcy;&amp;iecy;&amp;ncy;&amp;ycy; 11 &amp;kcy;&amp;lcy;&amp;acy;&amp;scy;&amp;scy; 2014 &amp;rcy;&amp;b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3364194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920880" cy="86409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Избегайте  ложных  способов, 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"ловушек  поддержки"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4217640"/>
          </a:xfrm>
        </p:spPr>
        <p:txBody>
          <a:bodyPr>
            <a:normAutofit/>
          </a:bodyPr>
          <a:lstStyle/>
          <a:p>
            <a:pPr marL="469900" marR="5080" lvl="0" indent="-457200" algn="just">
              <a:lnSpc>
                <a:spcPct val="80000"/>
              </a:lnSpc>
              <a:spcBef>
                <a:spcPts val="585"/>
              </a:spcBef>
              <a:buNone/>
            </a:pPr>
            <a:r>
              <a:rPr lang="ru-RU" sz="2200" dirty="0" smtClean="0"/>
              <a:t>1. Типичными </a:t>
            </a:r>
            <a:r>
              <a:rPr lang="ru-RU" sz="2200" dirty="0"/>
              <a:t>для родителей способами </a:t>
            </a:r>
            <a:r>
              <a:rPr lang="ru-RU" sz="2200" dirty="0" smtClean="0"/>
              <a:t>поддержки</a:t>
            </a:r>
          </a:p>
          <a:p>
            <a:pPr marL="469900" marR="5080" lvl="0" indent="-457200" algn="just">
              <a:lnSpc>
                <a:spcPct val="80000"/>
              </a:lnSpc>
              <a:spcBef>
                <a:spcPts val="585"/>
              </a:spcBef>
              <a:buNone/>
            </a:pPr>
            <a:r>
              <a:rPr lang="ru-RU" sz="2200" dirty="0" smtClean="0"/>
              <a:t>являются  </a:t>
            </a:r>
            <a:r>
              <a:rPr lang="ru-RU" sz="2200" dirty="0" err="1"/>
              <a:t>гиперопека</a:t>
            </a:r>
            <a:r>
              <a:rPr lang="ru-RU" sz="2200" dirty="0"/>
              <a:t>, создание </a:t>
            </a:r>
            <a:r>
              <a:rPr lang="ru-RU" sz="2200" dirty="0" smtClean="0"/>
              <a:t>зависимости ребенка</a:t>
            </a:r>
          </a:p>
          <a:p>
            <a:pPr marL="469900" marR="5080" lvl="0" indent="-457200" algn="just">
              <a:lnSpc>
                <a:spcPct val="80000"/>
              </a:lnSpc>
              <a:spcBef>
                <a:spcPts val="585"/>
              </a:spcBef>
              <a:buNone/>
            </a:pPr>
            <a:r>
              <a:rPr lang="ru-RU" sz="2200" dirty="0" smtClean="0"/>
              <a:t>от </a:t>
            </a:r>
            <a:r>
              <a:rPr lang="ru-RU" sz="2200" dirty="0"/>
              <a:t>взрослого,  навязывание нереальных для </a:t>
            </a:r>
            <a:r>
              <a:rPr lang="ru-RU" sz="2200" dirty="0" smtClean="0"/>
              <a:t>ребенка</a:t>
            </a:r>
          </a:p>
          <a:p>
            <a:pPr marL="469900" marR="5080" lvl="0" indent="-457200" algn="just">
              <a:lnSpc>
                <a:spcPct val="80000"/>
              </a:lnSpc>
              <a:spcBef>
                <a:spcPts val="585"/>
              </a:spcBef>
              <a:buNone/>
            </a:pPr>
            <a:r>
              <a:rPr lang="ru-RU" sz="2200" dirty="0"/>
              <a:t>стандартов, стимулирование	соперничества	</a:t>
            </a:r>
            <a:r>
              <a:rPr lang="ru-RU" sz="2200" dirty="0" smtClean="0"/>
              <a:t>со</a:t>
            </a:r>
          </a:p>
          <a:p>
            <a:pPr marL="469900" marR="5080" lvl="0" indent="-457200" algn="just">
              <a:lnSpc>
                <a:spcPct val="80000"/>
              </a:lnSpc>
              <a:spcBef>
                <a:spcPts val="585"/>
              </a:spcBef>
              <a:buNone/>
            </a:pPr>
            <a:r>
              <a:rPr lang="ru-RU" sz="2200" dirty="0" smtClean="0"/>
              <a:t>сверстниками.</a:t>
            </a:r>
          </a:p>
          <a:p>
            <a:pPr marL="469900" marR="5080" lvl="0" indent="-457200" algn="just">
              <a:lnSpc>
                <a:spcPct val="80000"/>
              </a:lnSpc>
              <a:spcBef>
                <a:spcPts val="585"/>
              </a:spcBef>
              <a:buNone/>
            </a:pPr>
            <a:r>
              <a:rPr lang="ru-RU" sz="2200" dirty="0"/>
              <a:t>Излишняя суета, опека, тотальный контроль чаще </a:t>
            </a:r>
            <a:r>
              <a:rPr lang="ru-RU" sz="2200" dirty="0" smtClean="0"/>
              <a:t>всего</a:t>
            </a:r>
          </a:p>
          <a:p>
            <a:pPr marL="469900" marR="5080" lvl="0" indent="-457200" algn="just">
              <a:lnSpc>
                <a:spcPct val="80000"/>
              </a:lnSpc>
              <a:spcBef>
                <a:spcPts val="585"/>
              </a:spcBef>
              <a:buNone/>
            </a:pPr>
            <a:r>
              <a:rPr lang="ru-RU" sz="2200" dirty="0" smtClean="0"/>
              <a:t>вызывают  </a:t>
            </a:r>
            <a:r>
              <a:rPr lang="ru-RU" sz="2200" dirty="0"/>
              <a:t>раздражение и протест. </a:t>
            </a:r>
            <a:endParaRPr lang="ru-RU" sz="2200" dirty="0" smtClean="0"/>
          </a:p>
          <a:p>
            <a:pPr marL="469900" marR="5080" lvl="0" indent="-457200" algn="just">
              <a:lnSpc>
                <a:spcPct val="80000"/>
              </a:lnSpc>
              <a:spcBef>
                <a:spcPts val="585"/>
              </a:spcBef>
              <a:buNone/>
            </a:pPr>
            <a:r>
              <a:rPr lang="ru-RU" sz="2200" dirty="0" smtClean="0"/>
              <a:t>2. Сравнивание с более успешными </a:t>
            </a:r>
            <a:r>
              <a:rPr lang="ru-RU" sz="2200" dirty="0"/>
              <a:t>сверстниками или </a:t>
            </a:r>
            <a:endParaRPr lang="ru-RU" sz="2200" dirty="0" smtClean="0"/>
          </a:p>
          <a:p>
            <a:pPr marL="469900" marR="5080" lvl="0" indent="-457200" algn="just">
              <a:lnSpc>
                <a:spcPct val="80000"/>
              </a:lnSpc>
              <a:spcBef>
                <a:spcPts val="585"/>
              </a:spcBef>
              <a:buNone/>
            </a:pPr>
            <a:r>
              <a:rPr lang="ru-RU" sz="2200" dirty="0" smtClean="0"/>
              <a:t>старшими </a:t>
            </a:r>
            <a:r>
              <a:rPr lang="ru-RU" sz="2200" dirty="0"/>
              <a:t>братьями и сестрами, которые уже успешно  </a:t>
            </a:r>
            <a:endParaRPr lang="ru-RU" sz="2200" dirty="0" smtClean="0"/>
          </a:p>
          <a:p>
            <a:pPr marL="469900" marR="5080" lvl="0" indent="-457200" algn="just">
              <a:lnSpc>
                <a:spcPct val="80000"/>
              </a:lnSpc>
              <a:spcBef>
                <a:spcPts val="585"/>
              </a:spcBef>
              <a:buNone/>
            </a:pPr>
            <a:r>
              <a:rPr lang="ru-RU" sz="2200" dirty="0" smtClean="0"/>
              <a:t>прошли </a:t>
            </a:r>
            <a:r>
              <a:rPr lang="ru-RU" sz="2200" dirty="0"/>
              <a:t>экзаменационные </a:t>
            </a:r>
            <a:r>
              <a:rPr lang="ru-RU" sz="2200" dirty="0" smtClean="0"/>
              <a:t>испытания.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033697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116360"/>
          </a:xfrm>
        </p:spPr>
        <p:txBody>
          <a:bodyPr/>
          <a:lstStyle/>
          <a:p>
            <a:r>
              <a:rPr lang="ru-RU" sz="3200" b="1" kern="0" dirty="0">
                <a:solidFill>
                  <a:srgbClr val="FF0000"/>
                </a:solidFill>
                <a:latin typeface="Comic Sans MS"/>
              </a:rPr>
              <a:t>Психофизиологическая  помощь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7696200" cy="365760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/>
              <a:t>Наблюдайте за самочувствием ребенка, при первых признаках  переутомления целесообразно сделать перерыв, сменить деятельность,  </a:t>
            </a:r>
            <a:r>
              <a:rPr lang="ru-RU" sz="2400" dirty="0" smtClean="0"/>
              <a:t>отвлечься.</a:t>
            </a:r>
            <a:endParaRPr lang="ru-RU" sz="2400" dirty="0"/>
          </a:p>
          <a:p>
            <a:pPr algn="just"/>
            <a:r>
              <a:rPr lang="ru-RU" sz="2400" dirty="0" smtClean="0"/>
              <a:t>Контролируйте </a:t>
            </a:r>
            <a:r>
              <a:rPr lang="ru-RU" sz="2400" dirty="0"/>
              <a:t>режим подготовки ребенка, не допускайте </a:t>
            </a:r>
            <a:r>
              <a:rPr lang="ru-RU" sz="2400" dirty="0" smtClean="0"/>
              <a:t>перегрузок. </a:t>
            </a:r>
            <a:r>
              <a:rPr lang="ru-RU" sz="2400" dirty="0"/>
              <a:t>Оптимальный режим занятий 40 минут, 10 минут перерыв. </a:t>
            </a:r>
          </a:p>
          <a:p>
            <a:pPr algn="just"/>
            <a:r>
              <a:rPr lang="ru-RU" sz="2400" dirty="0" smtClean="0"/>
              <a:t>Обеспечьте </a:t>
            </a:r>
            <a:r>
              <a:rPr lang="ru-RU" sz="2400" dirty="0"/>
              <a:t>дома удобное место для занятий. Поставьте на стол предметы </a:t>
            </a:r>
            <a:r>
              <a:rPr lang="ru-RU" sz="2400" dirty="0">
                <a:solidFill>
                  <a:srgbClr val="FFFF00"/>
                </a:solidFill>
              </a:rPr>
              <a:t>в желтой </a:t>
            </a:r>
            <a:r>
              <a:rPr lang="ru-RU" sz="2400" dirty="0"/>
              <a:t>и </a:t>
            </a:r>
            <a:r>
              <a:rPr lang="ru-RU" sz="2400" dirty="0">
                <a:solidFill>
                  <a:srgbClr val="7030A0"/>
                </a:solidFill>
              </a:rPr>
              <a:t>фиолетовой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/>
              <a:t>тональности. Эти цвета повышают активность, работоспособность.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718</Words>
  <Application>Microsoft Office PowerPoint</Application>
  <PresentationFormat>Экран (4:3)</PresentationFormat>
  <Paragraphs>92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Comic Sans MS</vt:lpstr>
      <vt:lpstr>Тема Office</vt:lpstr>
      <vt:lpstr>Пастель</vt:lpstr>
      <vt:lpstr> Рекомендации  родителям по  психологической  поддержке ребенка  накануне экзаменов</vt:lpstr>
      <vt:lpstr>В каждой семье, где есть школьник-выпускник, начинаются переживания. Слово «экзамен» переводится с латинского как «испытание». И действительно для многих это очень серьезное испытание.</vt:lpstr>
      <vt:lpstr>Роль родителей</vt:lpstr>
      <vt:lpstr>         Роль родителей </vt:lpstr>
      <vt:lpstr>    НЕ повышайте  тревожность  ребенка</vt:lpstr>
      <vt:lpstr> Оказывайте  своему ребенку  психологическую  поддержку</vt:lpstr>
      <vt:lpstr>Оказывайте  своему ребенку  психологическую  поддержку</vt:lpstr>
      <vt:lpstr>Избегайте  ложных  способов,   "ловушек  поддержки"</vt:lpstr>
      <vt:lpstr>Психофизиологическая  помощь</vt:lpstr>
      <vt:lpstr> Психофизиологическая  помощь </vt:lpstr>
      <vt:lpstr>ПИТАНИЕ</vt:lpstr>
      <vt:lpstr> </vt:lpstr>
      <vt:lpstr>Для активной работы мозга требуется много жидкости</vt:lpstr>
      <vt:lpstr>Презентация PowerPoint</vt:lpstr>
      <vt:lpstr>Признаки стресса</vt:lpstr>
      <vt:lpstr>Признаки стресса</vt:lpstr>
      <vt:lpstr>   Методическая  помощь </vt:lpstr>
      <vt:lpstr> Основные формулы и определения выписать на листочках</vt:lpstr>
      <vt:lpstr>Позитивная ориентировка на будущее</vt:lpstr>
      <vt:lpstr>Накануне экзамена </vt:lpstr>
      <vt:lpstr>Посоветуйте детям во время экзамена обратить внимание на следующее: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ПОМОЧЬ ДЕТЯМ ПОДГОТОВИТЬСЯ                                   К ЭКЗАМЕНАМ</dc:title>
  <dc:creator>Home</dc:creator>
  <cp:lastModifiedBy>Жданова Светлана Викторовна</cp:lastModifiedBy>
  <cp:revision>69</cp:revision>
  <dcterms:created xsi:type="dcterms:W3CDTF">2015-04-06T14:55:58Z</dcterms:created>
  <dcterms:modified xsi:type="dcterms:W3CDTF">2022-01-20T11:56:48Z</dcterms:modified>
</cp:coreProperties>
</file>